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7" r:id="rId2"/>
    <p:sldId id="288" r:id="rId3"/>
    <p:sldId id="269" r:id="rId4"/>
    <p:sldId id="349" r:id="rId5"/>
    <p:sldId id="34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64950" autoAdjust="0"/>
  </p:normalViewPr>
  <p:slideViewPr>
    <p:cSldViewPr snapToGrid="0" showGuides="1">
      <p:cViewPr varScale="1">
        <p:scale>
          <a:sx n="55" d="100"/>
          <a:sy n="55" d="100"/>
        </p:scale>
        <p:origin x="174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D5E12-93AC-4809-A71E-9EE686A293C6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5A855-35F8-4C0D-B17F-B401CEFFF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88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6125"/>
            <a:ext cx="663098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F1A9-A992-4C09-B2B0-5784F09E09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92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GB" sz="2200" dirty="0"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F1A9-A992-4C09-B2B0-5784F09E094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4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5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15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5A855-35F8-4C0D-B17F-B401CEFFFD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54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04AF-1C6F-45DA-A945-4435767E3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B8A59-1B51-4B4A-AA00-8BEB35E18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348DA-9AEF-445A-91B0-265E5BCF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D5E-AD65-487E-B61A-EE95EEE19237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673E7-3E9C-49B7-9441-E0BBA730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41610-D18C-48C2-9510-6F6DC6CF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5655-9B3B-46E4-9F1A-6837BF41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13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BFD9-94A5-449C-8D36-045F9F667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0E0D7-AD14-4946-BFF5-30BC99820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D7764-F56F-4B0B-98AB-D57732782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D5E-AD65-487E-B61A-EE95EEE19237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D519B-9D78-43AF-860F-AC1E7929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144D-2767-49BC-8FED-CE80FE7D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5655-9B3B-46E4-9F1A-6837BF41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9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0880D8-2790-4310-B7C9-A6B7142F3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DFB74-5C98-42AE-862A-12AFE15EF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6A78D-53A2-463D-9B09-861C21EB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D5E-AD65-487E-B61A-EE95EEE19237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64BB0-1801-4903-9DF6-CB49DBAC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5DAB7-4A9B-4403-A710-C4C53453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5655-9B3B-46E4-9F1A-6837BF41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1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8D71-CB13-4AEC-A309-92869ECF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6A1BD-C86E-41C6-930E-7463E410E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B5AAA-1E54-45C6-95A1-D36DE761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D5E-AD65-487E-B61A-EE95EEE19237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5366-97AA-4206-A403-C421F111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943B3-8DF6-4019-89F0-25D7DF52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5655-9B3B-46E4-9F1A-6837BF41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34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65CD-B300-4A94-89A5-17D7F28C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99486-F120-4187-84BA-5D6EB28B2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CC67-5824-46ED-866A-A3BB9BA8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D5E-AD65-487E-B61A-EE95EEE19237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15F29-53E6-466A-80D0-329FC540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7A8A3-E2AB-4BF1-8592-8A218ADE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5655-9B3B-46E4-9F1A-6837BF41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35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A368-04B0-4F38-99A1-12FD0274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2A4AF-B459-4458-BE49-7391A6EEA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90BFF-9E8E-4CEC-BBF9-6E8F52BCF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6FAEE-12B5-42B1-B7E2-952AE11E7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D5E-AD65-487E-B61A-EE95EEE19237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FF715-944A-4446-BABE-A5B05FE6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071D8-F4EC-4B7F-8DDD-0D2CE196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5655-9B3B-46E4-9F1A-6837BF41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03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C26CD-E6EB-4CD0-A93E-434A1959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CA96E-E69F-4A50-BE96-52D98C536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52C41-0F4F-460E-954A-6192BA1EC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3FB3C-56E8-4039-BAE9-4A5BF1470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36B557-E6AC-4424-B09A-3EE42D3EB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B8FB9C-E348-41C3-A2F4-7545C6A7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D5E-AD65-487E-B61A-EE95EEE19237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F926A8-C7F1-4553-983E-418B156D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404075-BC98-4B4F-9A3F-22149073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5655-9B3B-46E4-9F1A-6837BF41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1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D154-B49C-4D1C-A979-7A527A62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7EFBD-77EE-4CF9-B38F-5739E1DE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D5E-AD65-487E-B61A-EE95EEE19237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62CA4-1037-4C05-9E26-2A845C87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57490-FA7F-4C3E-B84F-881E51B8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5655-9B3B-46E4-9F1A-6837BF41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3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73AAD-FBB8-4520-BA94-FA2A12B2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D5E-AD65-487E-B61A-EE95EEE19237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EE8EA-3F0F-4E79-9C88-E331274A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F968E-FC71-413D-AFCE-03C5BAB8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5655-9B3B-46E4-9F1A-6837BF41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9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C95F-9AE9-474E-AF9F-8436AE26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0888A-5998-4DD8-890B-69352E074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3A43F-30C0-4675-BCDF-520D65CBB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4FEFB-8C0F-4465-A359-CCA904D8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D5E-AD65-487E-B61A-EE95EEE19237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FED5E-4D8E-42E5-A808-DEE216F2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BA022-0649-4452-BC1D-D0ADCB86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5655-9B3B-46E4-9F1A-6837BF41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95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9700-B1E1-4257-83FF-8143BA49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D00213-E4CB-4B50-B500-5CD8B90B5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E3F65-B0AC-467E-A4F9-464E6D294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416D0-9850-4D23-8E11-5A830425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D5E-AD65-487E-B61A-EE95EEE19237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640CC-3BE1-4CF1-9062-5FAE66EA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16205-87D4-411B-8ECA-C578DFFF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5655-9B3B-46E4-9F1A-6837BF41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8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C46460-9ACD-413E-A6AE-CD3C804F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6DE95-9161-4F7F-A799-E9476F703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8741C-30A1-4A9D-A84F-824DC2288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33D5E-AD65-487E-B61A-EE95EEE19237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AEBD3-811E-481B-BA85-815A2F905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47EDE-DE03-4BA8-8AF6-862F239CF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5655-9B3B-46E4-9F1A-6837BF41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6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main.jsp?catId=738&amp;langId=en&amp;pubId=8309&amp;furtherPubs=yes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social/main.jsp?catId=738&amp;langId=en&amp;pubId=8121&amp;furtherPubs=yes" TargetMode="External"/><Relationship Id="rId5" Type="http://schemas.openxmlformats.org/officeDocument/2006/relationships/hyperlink" Target="https://ec.europa.eu/social/main.jsp?catId=738&amp;langId=en&amp;pubId=8237&amp;furtherPubs=yes" TargetMode="External"/><Relationship Id="rId4" Type="http://schemas.openxmlformats.org/officeDocument/2006/relationships/hyperlink" Target="https://ec.europa.eu/social/main.jsp?catId=738&amp;langId=en&amp;pubId=8286&amp;furtherPubs=y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epi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picken@randeurope.org" TargetMode="External"/><Relationship Id="rId4" Type="http://schemas.openxmlformats.org/officeDocument/2006/relationships/hyperlink" Target="mailto:epic@randeurop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89735"/>
            <a:ext cx="10958512" cy="1138138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RAND Europe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889" y="1618425"/>
            <a:ext cx="4896047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are a not-for-profit research organisation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undertake independent research to provide policy and decisions makers with the best possible evidence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place ourselves between academia and consulting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coordinate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European Platform for Investing in Children (EPIC)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83774F-6446-4DA3-9561-07158E77BE19}"/>
              </a:ext>
            </a:extLst>
          </p:cNvPr>
          <p:cNvGrpSpPr/>
          <p:nvPr/>
        </p:nvGrpSpPr>
        <p:grpSpPr>
          <a:xfrm>
            <a:off x="6465117" y="1266736"/>
            <a:ext cx="5011024" cy="5057709"/>
            <a:chOff x="6096000" y="836712"/>
            <a:chExt cx="5364995" cy="5311566"/>
          </a:xfrm>
        </p:grpSpPr>
        <p:pic>
          <p:nvPicPr>
            <p:cNvPr id="25" name="Picture 3" descr="\\snowdon\RE\Corporate\Communications\Photos\Stock images master file\Line of policemen back view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73"/>
            <a:stretch/>
          </p:blipFill>
          <p:spPr bwMode="auto">
            <a:xfrm>
              <a:off x="6102797" y="2636912"/>
              <a:ext cx="2621892" cy="169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114161823.jpg"/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51"/>
            <a:stretch/>
          </p:blipFill>
          <p:spPr>
            <a:xfrm>
              <a:off x="6096001" y="4460611"/>
              <a:ext cx="2628589" cy="1687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03 Doctor (iStock_000009805488) No Credit.tif"/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003"/>
            <a:stretch/>
          </p:blipFill>
          <p:spPr>
            <a:xfrm>
              <a:off x="8843741" y="2636912"/>
              <a:ext cx="2617254" cy="1694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 descr="86483477.jpg"/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96"/>
            <a:stretch/>
          </p:blipFill>
          <p:spPr>
            <a:xfrm>
              <a:off x="6107435" y="836712"/>
              <a:ext cx="2617253" cy="1688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Rectangle 21"/>
            <p:cNvSpPr>
              <a:spLocks/>
            </p:cNvSpPr>
            <p:nvPr/>
          </p:nvSpPr>
          <p:spPr>
            <a:xfrm>
              <a:off x="6096000" y="5528981"/>
              <a:ext cx="2628589" cy="61560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9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-220663" algn="ctr" defTabSz="889000">
                <a:lnSpc>
                  <a:spcPct val="80000"/>
                </a:lnSpc>
                <a:spcAft>
                  <a:spcPts val="600"/>
                </a:spcAft>
                <a:buClr>
                  <a:schemeClr val="tx2"/>
                </a:buClr>
                <a:buSzPct val="115000"/>
              </a:pPr>
              <a:r>
                <a:rPr lang="en-US" sz="1600" b="1" cap="all" dirty="0">
                  <a:ln w="1270" cmpd="sng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Communities, </a:t>
              </a:r>
              <a:br>
                <a:rPr lang="en-US" sz="1600" b="1" cap="all" dirty="0">
                  <a:ln w="1270" cmpd="sng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cap="all" dirty="0">
                  <a:ln w="1270" cmpd="sng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Safety Justice</a:t>
              </a:r>
            </a:p>
          </p:txBody>
        </p:sp>
        <p:sp>
          <p:nvSpPr>
            <p:cNvPr id="23" name="Rectangle 22"/>
            <p:cNvSpPr>
              <a:spLocks/>
            </p:cNvSpPr>
            <p:nvPr/>
          </p:nvSpPr>
          <p:spPr>
            <a:xfrm>
              <a:off x="6107435" y="1915762"/>
              <a:ext cx="2617254" cy="60988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9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-220663" algn="ctr" defTabSz="889000">
                <a:lnSpc>
                  <a:spcPct val="80000"/>
                </a:lnSpc>
                <a:spcAft>
                  <a:spcPts val="600"/>
                </a:spcAft>
                <a:buClr>
                  <a:schemeClr val="tx2"/>
                </a:buClr>
                <a:buSzPct val="115000"/>
              </a:pPr>
              <a:r>
                <a:rPr lang="en-US" sz="1600" b="1" cap="all" dirty="0">
                  <a:ln w="1270" cmpd="sng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Policy</a:t>
              </a:r>
            </a:p>
          </p:txBody>
        </p:sp>
        <p:sp>
          <p:nvSpPr>
            <p:cNvPr id="24" name="Rectangle 23"/>
            <p:cNvSpPr>
              <a:spLocks/>
            </p:cNvSpPr>
            <p:nvPr/>
          </p:nvSpPr>
          <p:spPr>
            <a:xfrm>
              <a:off x="8857829" y="3715962"/>
              <a:ext cx="2603165" cy="61560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9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-220663" algn="ctr" defTabSz="889000">
                <a:lnSpc>
                  <a:spcPct val="80000"/>
                </a:lnSpc>
                <a:spcAft>
                  <a:spcPts val="600"/>
                </a:spcAft>
                <a:buClr>
                  <a:schemeClr val="tx2"/>
                </a:buClr>
                <a:buSzPct val="115000"/>
              </a:pPr>
              <a:r>
                <a:rPr lang="en-US" sz="1600" b="1" cap="all" dirty="0">
                  <a:ln w="1270" cmpd="sng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&amp; </a:t>
              </a:r>
              <a:br>
                <a:rPr lang="en-US" sz="1600" b="1" cap="all" dirty="0">
                  <a:ln w="1270" cmpd="sng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cap="all" dirty="0">
                  <a:ln w="1270" cmpd="sng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Healthcare</a:t>
              </a:r>
            </a:p>
          </p:txBody>
        </p:sp>
        <p:sp>
          <p:nvSpPr>
            <p:cNvPr id="26" name="Rectangle 25"/>
            <p:cNvSpPr>
              <a:spLocks/>
            </p:cNvSpPr>
            <p:nvPr/>
          </p:nvSpPr>
          <p:spPr>
            <a:xfrm>
              <a:off x="6102797" y="3715962"/>
              <a:ext cx="2621793" cy="61560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9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-220663" algn="ctr" defTabSz="889000">
                <a:lnSpc>
                  <a:spcPct val="80000"/>
                </a:lnSpc>
                <a:spcAft>
                  <a:spcPts val="600"/>
                </a:spcAft>
                <a:buClr>
                  <a:schemeClr val="tx2"/>
                </a:buClr>
                <a:buSzPct val="115000"/>
              </a:pPr>
              <a:r>
                <a:rPr lang="en-US" sz="1600" b="1" cap="all" dirty="0" err="1">
                  <a:ln w="1270" cmpd="sng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Defence</a:t>
              </a:r>
              <a:r>
                <a:rPr lang="en-US" sz="1600" b="1" cap="all" dirty="0">
                  <a:ln w="1270" cmpd="sng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1600" b="1" cap="all" dirty="0">
                  <a:ln w="1270" cmpd="sng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cap="all" dirty="0">
                  <a:ln w="1270" cmpd="sng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Security</a:t>
              </a:r>
            </a:p>
          </p:txBody>
        </p:sp>
        <p:pic>
          <p:nvPicPr>
            <p:cNvPr id="27" name="Picture 4" descr="\\snowdon\RE\Corporate\Communications\Photos\Stock images master file\HiRe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8843740" y="860478"/>
              <a:ext cx="2617254" cy="1665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>
              <a:spLocks/>
            </p:cNvSpPr>
            <p:nvPr/>
          </p:nvSpPr>
          <p:spPr>
            <a:xfrm>
              <a:off x="8839201" y="1915762"/>
              <a:ext cx="2621793" cy="61560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9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-220663" algn="ctr" defTabSz="889000">
                <a:lnSpc>
                  <a:spcPct val="80000"/>
                </a:lnSpc>
                <a:spcAft>
                  <a:spcPts val="600"/>
                </a:spcAft>
                <a:buClr>
                  <a:schemeClr val="tx2"/>
                </a:buClr>
                <a:buSzPct val="115000"/>
              </a:pPr>
              <a:r>
                <a:rPr lang="en-US" sz="1600" b="1" cap="all" dirty="0">
                  <a:ln w="1270" cmpd="sng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Innovation &amp; Technology </a:t>
              </a:r>
            </a:p>
          </p:txBody>
        </p:sp>
        <p:pic>
          <p:nvPicPr>
            <p:cNvPr id="29" name="Picture 2" descr="C:\Users\kokkoris\Desktop\traffic jam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96" b="12071"/>
            <a:stretch/>
          </p:blipFill>
          <p:spPr bwMode="auto">
            <a:xfrm>
              <a:off x="8843740" y="4460611"/>
              <a:ext cx="2617253" cy="1687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>
              <a:spLocks/>
            </p:cNvSpPr>
            <p:nvPr/>
          </p:nvSpPr>
          <p:spPr>
            <a:xfrm>
              <a:off x="8857830" y="5528981"/>
              <a:ext cx="2603164" cy="61560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9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-220663" algn="ctr" defTabSz="889000">
                <a:lnSpc>
                  <a:spcPct val="80000"/>
                </a:lnSpc>
                <a:spcAft>
                  <a:spcPts val="600"/>
                </a:spcAft>
                <a:buClr>
                  <a:schemeClr val="tx2"/>
                </a:buClr>
                <a:buSzPct val="115000"/>
              </a:pPr>
              <a:r>
                <a:rPr lang="en-US" sz="1600" b="1" cap="all" dirty="0">
                  <a:ln w="1270" cmpd="sng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Infrastructure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132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4596"/>
            <a:ext cx="6710536" cy="113813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Platform for Investing in Children (EPIC)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69695"/>
            <a:ext cx="5976168" cy="432048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Sponsored by European Commission, DG Employment, Social Affairs and Inclusion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Monitors activities following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2013 Recommendation for Investing in Children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Evidence-based online platform that disseminates practices that work in terms of child and family policies in the European Union Member States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Target audience: policy-makers and practitioners at national and EU level</a:t>
            </a:r>
          </a:p>
          <a:p>
            <a:pPr>
              <a:spcBef>
                <a:spcPts val="60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0" r="8127"/>
          <a:stretch/>
        </p:blipFill>
        <p:spPr>
          <a:xfrm>
            <a:off x="7340600" y="0"/>
            <a:ext cx="4851399" cy="68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74" y="204420"/>
            <a:ext cx="11495526" cy="16002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evidence-based policymaking important?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13" y="1804620"/>
            <a:ext cx="4979288" cy="4002199"/>
          </a:xfrm>
        </p:spPr>
        <p:txBody>
          <a:bodyPr>
            <a:normAutofit/>
          </a:bodyPr>
          <a:lstStyle/>
          <a:p>
            <a:r>
              <a:rPr lang="en-GB" sz="2400" dirty="0">
                <a:cs typeface="Arial" pitchFamily="34" charset="0"/>
              </a:rPr>
              <a:t>Making decisions that are based on the </a:t>
            </a:r>
            <a:r>
              <a:rPr lang="en-GB" sz="2400" b="1" dirty="0">
                <a:cs typeface="Arial" pitchFamily="34" charset="0"/>
              </a:rPr>
              <a:t>best available information</a:t>
            </a:r>
            <a:r>
              <a:rPr lang="en-GB" sz="2400" dirty="0">
                <a:cs typeface="Arial" pitchFamily="34" charset="0"/>
              </a:rPr>
              <a:t>. </a:t>
            </a:r>
          </a:p>
          <a:p>
            <a:r>
              <a:rPr lang="en-GB" sz="2400" dirty="0">
                <a:cs typeface="Arial" pitchFamily="34" charset="0"/>
              </a:rPr>
              <a:t>Evidence allows decision makers and stakeholders to make </a:t>
            </a:r>
            <a:r>
              <a:rPr lang="en-GB" sz="2400" b="1" dirty="0">
                <a:cs typeface="Arial" pitchFamily="34" charset="0"/>
              </a:rPr>
              <a:t>better judgements</a:t>
            </a:r>
            <a:r>
              <a:rPr lang="en-GB" sz="2400" dirty="0">
                <a:cs typeface="Arial" pitchFamily="34" charset="0"/>
              </a:rPr>
              <a:t>, which often lead to </a:t>
            </a:r>
            <a:r>
              <a:rPr lang="en-GB" sz="2400" b="1" dirty="0">
                <a:cs typeface="Arial" pitchFamily="34" charset="0"/>
              </a:rPr>
              <a:t>improved performance</a:t>
            </a:r>
            <a:r>
              <a:rPr lang="en-GB" sz="2400" dirty="0">
                <a:cs typeface="Arial" pitchFamily="34" charset="0"/>
              </a:rPr>
              <a:t> and </a:t>
            </a:r>
            <a:r>
              <a:rPr lang="en-GB" sz="2400" b="1" dirty="0">
                <a:cs typeface="Arial" pitchFamily="34" charset="0"/>
              </a:rPr>
              <a:t>outcomes</a:t>
            </a:r>
            <a:r>
              <a:rPr lang="en-GB" sz="2400" dirty="0">
                <a:cs typeface="Arial" pitchFamily="34" charset="0"/>
              </a:rPr>
              <a:t>.</a:t>
            </a:r>
          </a:p>
          <a:p>
            <a:r>
              <a:rPr lang="en-GB" sz="2400" dirty="0">
                <a:cs typeface="Arial" pitchFamily="34" charset="0"/>
              </a:rPr>
              <a:t>Evidence plays a role in both </a:t>
            </a:r>
            <a:r>
              <a:rPr lang="en-GB" sz="2400" b="1" dirty="0">
                <a:cs typeface="Arial" pitchFamily="34" charset="0"/>
              </a:rPr>
              <a:t>designing</a:t>
            </a:r>
            <a:r>
              <a:rPr lang="en-GB" sz="2400" dirty="0">
                <a:cs typeface="Arial" pitchFamily="34" charset="0"/>
              </a:rPr>
              <a:t> and </a:t>
            </a:r>
            <a:r>
              <a:rPr lang="en-GB" sz="2400" b="1" dirty="0">
                <a:cs typeface="Arial" pitchFamily="34" charset="0"/>
              </a:rPr>
              <a:t>implementing</a:t>
            </a:r>
            <a:r>
              <a:rPr lang="en-GB" sz="2400" dirty="0">
                <a:cs typeface="Arial" pitchFamily="34" charset="0"/>
              </a:rPr>
              <a:t> interventions and programmes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 child riding on the back of a bicycle&#10;&#10;Description automatically generated">
            <a:extLst>
              <a:ext uri="{FF2B5EF4-FFF2-40B4-BE49-F238E27FC236}">
                <a16:creationId xmlns:a16="http://schemas.microsoft.com/office/drawing/2014/main" id="{E0880DF7-46BF-4972-9A38-4E70465D9E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1"/>
          <a:stretch/>
        </p:blipFill>
        <p:spPr>
          <a:xfrm>
            <a:off x="6025137" y="1145208"/>
            <a:ext cx="6166863" cy="57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79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537" y="1880853"/>
            <a:ext cx="5470463" cy="4324462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GB" sz="2400" dirty="0">
                <a:latin typeface="Arial" pitchFamily="34" charset="0"/>
                <a:cs typeface="Arial" pitchFamily="34" charset="0"/>
                <a:hlinkClick r:id="rId3"/>
              </a:rPr>
              <a:t>Strengthening the quality of early childhood education and care through inclusion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(2020)</a:t>
            </a:r>
          </a:p>
          <a:p>
            <a:pPr>
              <a:spcBef>
                <a:spcPts val="1800"/>
              </a:spcBef>
            </a:pPr>
            <a:r>
              <a:rPr lang="en-GB" sz="2400" dirty="0">
                <a:latin typeface="Arial" pitchFamily="34" charset="0"/>
                <a:cs typeface="Arial" pitchFamily="34" charset="0"/>
                <a:hlinkClick r:id="rId4"/>
              </a:rPr>
              <a:t>Understanding the housing conditions experienced by children in the EU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(2020)</a:t>
            </a:r>
          </a:p>
          <a:p>
            <a:pPr>
              <a:spcBef>
                <a:spcPts val="1800"/>
              </a:spcBef>
            </a:pPr>
            <a:r>
              <a:rPr lang="en-GB" sz="2400" dirty="0">
                <a:latin typeface="Arial" pitchFamily="34" charset="0"/>
                <a:cs typeface="Arial" pitchFamily="34" charset="0"/>
                <a:hlinkClick r:id="rId5"/>
              </a:rPr>
              <a:t>Embedding a children's rights perspective in policy and decision-making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(2019)</a:t>
            </a:r>
          </a:p>
          <a:p>
            <a:pPr>
              <a:spcBef>
                <a:spcPts val="1800"/>
              </a:spcBef>
            </a:pPr>
            <a:r>
              <a:rPr lang="en-GB" sz="2400" dirty="0">
                <a:latin typeface="Arial" pitchFamily="34" charset="0"/>
                <a:cs typeface="Arial" pitchFamily="34" charset="0"/>
                <a:hlinkClick r:id="rId6"/>
              </a:rPr>
              <a:t>Implementing evidence-based practices effectively – a practical guide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(2018)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464713-4253-49D6-BDC3-E987C7D4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9796" cy="1325563"/>
          </a:xfrm>
        </p:spPr>
        <p:txBody>
          <a:bodyPr/>
          <a:lstStyle/>
          <a:p>
            <a:r>
              <a:rPr lang="en-GB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information from EPIC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2D6C84-00DF-412A-9DD3-DB465E9EC5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7996" y="408626"/>
            <a:ext cx="4276726" cy="604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FC15D-D125-48A8-A828-6A7682960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2593974"/>
            <a:ext cx="10515600" cy="1670051"/>
          </a:xfrm>
        </p:spPr>
        <p:txBody>
          <a:bodyPr/>
          <a:lstStyle/>
          <a:p>
            <a:pPr marL="0" indent="0" algn="ctr">
              <a:buNone/>
            </a:pPr>
            <a:br>
              <a:rPr lang="en-GB" dirty="0">
                <a:cs typeface="Arial" pitchFamily="34" charset="0"/>
              </a:rPr>
            </a:br>
            <a:r>
              <a:rPr lang="en-GB" dirty="0">
                <a:cs typeface="Arial" pitchFamily="34" charset="0"/>
              </a:rPr>
              <a:t>To visit the website: </a:t>
            </a:r>
            <a:r>
              <a:rPr lang="en-GB" dirty="0">
                <a:cs typeface="Arial" pitchFamily="34" charset="0"/>
                <a:hlinkClick r:id="rId3"/>
              </a:rPr>
              <a:t>http://europa.eu/epic </a:t>
            </a:r>
            <a:endParaRPr lang="en-GB" dirty="0"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dirty="0">
                <a:cs typeface="Arial" pitchFamily="34" charset="0"/>
              </a:rPr>
              <a:t>To get in touch: </a:t>
            </a:r>
            <a:r>
              <a:rPr lang="en-GB" dirty="0">
                <a:cs typeface="Arial" pitchFamily="34" charset="0"/>
                <a:hlinkClick r:id="rId4"/>
              </a:rPr>
              <a:t>epic@randeurope.org</a:t>
            </a:r>
            <a:r>
              <a:rPr lang="en-GB" dirty="0">
                <a:cs typeface="Arial" pitchFamily="34" charset="0"/>
              </a:rPr>
              <a:t> or </a:t>
            </a:r>
            <a:r>
              <a:rPr lang="en-GB" dirty="0">
                <a:cs typeface="Arial" pitchFamily="34" charset="0"/>
                <a:hlinkClick r:id="rId5"/>
              </a:rPr>
              <a:t>npicken@randeurope.org</a:t>
            </a:r>
            <a:r>
              <a:rPr lang="en-GB" dirty="0">
                <a:cs typeface="Arial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32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223</Words>
  <Application>Microsoft Office PowerPoint</Application>
  <PresentationFormat>Widescreen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About RAND Europe</vt:lpstr>
      <vt:lpstr>European Platform for Investing in Children (EPIC)</vt:lpstr>
      <vt:lpstr>Why is evidence-based policymaking important? </vt:lpstr>
      <vt:lpstr>Relevant information from EPIC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Child Guarantee conference</dc:title>
  <dc:creator>Picken, Natalie</dc:creator>
  <cp:lastModifiedBy>Picken, Natalie</cp:lastModifiedBy>
  <cp:revision>32</cp:revision>
  <cp:lastPrinted>2020-09-28T17:19:20Z</cp:lastPrinted>
  <dcterms:created xsi:type="dcterms:W3CDTF">2020-09-25T09:24:57Z</dcterms:created>
  <dcterms:modified xsi:type="dcterms:W3CDTF">2020-09-29T09:59:04Z</dcterms:modified>
</cp:coreProperties>
</file>